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66" r:id="rId4"/>
    <p:sldId id="258" r:id="rId5"/>
    <p:sldId id="264" r:id="rId6"/>
    <p:sldId id="265" r:id="rId7"/>
    <p:sldId id="267" r:id="rId8"/>
    <p:sldId id="268" r:id="rId9"/>
    <p:sldId id="273" r:id="rId10"/>
    <p:sldId id="261" r:id="rId11"/>
    <p:sldId id="260" r:id="rId12"/>
    <p:sldId id="262" r:id="rId13"/>
    <p:sldId id="263" r:id="rId14"/>
    <p:sldId id="269" r:id="rId15"/>
    <p:sldId id="272" r:id="rId16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3704" autoAdjust="0"/>
  </p:normalViewPr>
  <p:slideViewPr>
    <p:cSldViewPr snapToGrid="0">
      <p:cViewPr varScale="1">
        <p:scale>
          <a:sx n="64" d="100"/>
          <a:sy n="64" d="100"/>
        </p:scale>
        <p:origin x="185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35A2928-F454-421F-A26E-656A04CE9490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6943533-8197-4463-9116-1A0FAAF7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2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E175D62-3973-46BB-9E4D-05D530CE4CEA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CB30F75-0157-4D3E-9841-CD883565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8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 Activity</a:t>
            </a:r>
          </a:p>
          <a:p>
            <a:r>
              <a:rPr lang="en-US" dirty="0" smtClean="0"/>
              <a:t>Next Steps</a:t>
            </a:r>
          </a:p>
          <a:p>
            <a:r>
              <a:rPr lang="en-US" dirty="0" smtClean="0"/>
              <a:t>Accounting Update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2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8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 roofer estimated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71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 roofer estimated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60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smtClean="0"/>
              <a:t>Experience and expertise of firm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2000" dirty="0" smtClean="0"/>
              <a:t>Evidence of financial capacity and staffing to properly and efficiently complete the work proposed 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2000" dirty="0" smtClean="0"/>
              <a:t>Past performance conducting similar projects of size and type 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2000" dirty="0" smtClean="0"/>
              <a:t>Demonstration of creative and cost-effective design solutions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2000" dirty="0" smtClean="0"/>
              <a:t>Ability to meet time schedules and budgets including the fast-track of high priority projects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2000" dirty="0" smtClean="0"/>
              <a:t>Proposed method and schedule of fees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2000" dirty="0" smtClean="0"/>
              <a:t>Project Plan/Methodology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03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2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3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3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5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52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59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41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4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Collection to Analysis and </a:t>
            </a:r>
            <a:r>
              <a:rPr lang="en-US" dirty="0" err="1" smtClean="0"/>
              <a:t>Desing</a:t>
            </a:r>
            <a:r>
              <a:rPr lang="en-US" dirty="0" smtClean="0"/>
              <a:t> to Establish a Implementation Plan to Finalizing Pre-design Report – then Board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aga.k12.ca.us/cms/page_view?d=x&amp;piid=&amp;vpid=124066620159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93" y="226423"/>
            <a:ext cx="11760337" cy="340601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Moraga School District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Citizen Bond Oversight Committee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December 13, 2017</a:t>
            </a:r>
          </a:p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District Report</a:t>
            </a:r>
          </a:p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Presented by 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ruce K. Burns, Superintendent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26554" y="5329535"/>
            <a:ext cx="2919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</a:t>
            </a:r>
            <a:r>
              <a:rPr lang="en-US" dirty="0" smtClean="0"/>
              <a:t>Project Photos</a:t>
            </a:r>
          </a:p>
          <a:p>
            <a:r>
              <a:rPr lang="en-US" dirty="0" smtClean="0"/>
              <a:t>~ Steering Committee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~ </a:t>
            </a:r>
            <a:r>
              <a:rPr lang="en-US" dirty="0" smtClean="0"/>
              <a:t>Web Site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~ </a:t>
            </a:r>
            <a:r>
              <a:rPr lang="en-US" dirty="0" smtClean="0"/>
              <a:t>Consultant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898" y="0"/>
            <a:ext cx="1126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Next Steps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2" y="739947"/>
            <a:ext cx="10879282" cy="6118053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5400000">
            <a:off x="298938" y="5539154"/>
            <a:ext cx="703385" cy="861646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35" y="133702"/>
            <a:ext cx="1126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Prioritization of 135 Projects Among 4 Schools 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785617"/>
              </p:ext>
            </p:extLst>
          </p:nvPr>
        </p:nvGraphicFramePr>
        <p:xfrm>
          <a:off x="98609" y="1020885"/>
          <a:ext cx="12003742" cy="5525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9792">
                  <a:extLst>
                    <a:ext uri="{9D8B030D-6E8A-4147-A177-3AD203B41FA5}">
                      <a16:colId xmlns:a16="http://schemas.microsoft.com/office/drawing/2014/main" val="1767953022"/>
                    </a:ext>
                  </a:extLst>
                </a:gridCol>
                <a:gridCol w="1907136">
                  <a:extLst>
                    <a:ext uri="{9D8B030D-6E8A-4147-A177-3AD203B41FA5}">
                      <a16:colId xmlns:a16="http://schemas.microsoft.com/office/drawing/2014/main" val="769002037"/>
                    </a:ext>
                  </a:extLst>
                </a:gridCol>
                <a:gridCol w="4823934">
                  <a:extLst>
                    <a:ext uri="{9D8B030D-6E8A-4147-A177-3AD203B41FA5}">
                      <a16:colId xmlns:a16="http://schemas.microsoft.com/office/drawing/2014/main" val="4235501340"/>
                    </a:ext>
                  </a:extLst>
                </a:gridCol>
                <a:gridCol w="1073766">
                  <a:extLst>
                    <a:ext uri="{9D8B030D-6E8A-4147-A177-3AD203B41FA5}">
                      <a16:colId xmlns:a16="http://schemas.microsoft.com/office/drawing/2014/main" val="261766761"/>
                    </a:ext>
                  </a:extLst>
                </a:gridCol>
                <a:gridCol w="2035348">
                  <a:extLst>
                    <a:ext uri="{9D8B030D-6E8A-4147-A177-3AD203B41FA5}">
                      <a16:colId xmlns:a16="http://schemas.microsoft.com/office/drawing/2014/main" val="3320546793"/>
                    </a:ext>
                  </a:extLst>
                </a:gridCol>
                <a:gridCol w="1073766">
                  <a:extLst>
                    <a:ext uri="{9D8B030D-6E8A-4147-A177-3AD203B41FA5}">
                      <a16:colId xmlns:a16="http://schemas.microsoft.com/office/drawing/2014/main" val="3472445684"/>
                    </a:ext>
                  </a:extLst>
                </a:gridCol>
              </a:tblGrid>
              <a:tr h="4628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CP01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Access to Campus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replace path at front of school with new concrete accessible ramp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CRC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3965321786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CP09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Fire Alarm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install new fully addressable FA system with voice evac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Safety, Code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$90,000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211329015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CP21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Roofing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reroof building #2 (Kinder)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FMP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Maintenance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$183,852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3078006876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CP28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Utility Shed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move utility storage to new location and protect utilities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FMP, AR, SG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Maintenance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3384546590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Fire Alarm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install new fully addressable FA system with voice </a:t>
                      </a:r>
                      <a:r>
                        <a:rPr lang="en-US" sz="1400" u="none" strike="noStrike" dirty="0" err="1">
                          <a:effectLst/>
                        </a:rPr>
                        <a:t>evac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Safety, Code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$90,000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2503670356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MPR tables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replace lunch tables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FMP,DM,SG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Maintenance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$45,000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3911375746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JM07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Doors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reframe door to meet ADA clearances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$180,000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3173435796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JM10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Fire Alarm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install new fully addressable FA system with voice evac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Safety, Code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$155,000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3241366901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JM27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Roofing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reroof Gym and Music buildings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FMP,DM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Maintenance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2864497104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JM36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Dryrot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repair fascias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Maintenance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2804835526"/>
                  </a:ext>
                </a:extLst>
              </a:tr>
              <a:tr h="413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LP02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Common Area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remodel common area to support 21st Century teaching/learning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SG,AR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Program, 21C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1137863159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LP05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Doors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reframe door to meet ADA clearances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$120,000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1734391652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LP07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Fire Alarm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install new fully addressable FA system with voice evac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Safety, Code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$90,000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720391674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LP13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MPR tables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replace lunch tables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FMP,DM,SG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Maintenance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$45,000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1922537175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LP29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Dryrot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repair breezeway roof and fascias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AR, DM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Maintenance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2013400335"/>
                  </a:ext>
                </a:extLst>
              </a:tr>
              <a:tr h="23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Painting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repaint exteriors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FMP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Maintenance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$110,000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1303529595"/>
                  </a:ext>
                </a:extLst>
              </a:tr>
              <a:tr h="694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CP02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Classrooms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refinish casework, new countertops, new sinks, replace acoustic ceiling, replace flooring (60/30 carpet/lino), new wall display surfaces, paint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FMP, AR, SG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Maintenance, 21C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$630,000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1173934157"/>
                  </a:ext>
                </a:extLst>
              </a:tr>
              <a:tr h="694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Classrooms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refinish casework, new countertops, new sinks, replace acoustic ceiling, replace flooring (60/30 carpet/lino), new wall display surfaces, paint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FMP, AR, SG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Maintenance, 21C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$700,000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8" marR="6548" marT="6548" marB="0" anchor="b"/>
                </a:tc>
                <a:extLst>
                  <a:ext uri="{0D108BD9-81ED-4DB2-BD59-A6C34878D82A}">
                    <a16:rowId xmlns:a16="http://schemas.microsoft.com/office/drawing/2014/main" val="379648234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300250">
            <a:off x="4018548" y="2987479"/>
            <a:ext cx="339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DRAFT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379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971" y="253981"/>
            <a:ext cx="284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Schedule Development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84744" y="816759"/>
            <a:ext cx="691763" cy="47985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1" y="684869"/>
            <a:ext cx="10898349" cy="612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00250">
            <a:off x="8349916" y="2217458"/>
            <a:ext cx="339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1">
                    <a:lumMod val="75000"/>
                  </a:schemeClr>
                </a:solidFill>
              </a:rPr>
              <a:t>DRAFT</a:t>
            </a:r>
            <a:endParaRPr lang="en-US" sz="6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116636"/>
            <a:ext cx="1126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12/12/17 Expenditure Report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902142"/>
              </p:ext>
            </p:extLst>
          </p:nvPr>
        </p:nvGraphicFramePr>
        <p:xfrm>
          <a:off x="116542" y="943500"/>
          <a:ext cx="11949952" cy="583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37829">
                  <a:extLst>
                    <a:ext uri="{9D8B030D-6E8A-4147-A177-3AD203B41FA5}">
                      <a16:colId xmlns:a16="http://schemas.microsoft.com/office/drawing/2014/main" val="2612414515"/>
                    </a:ext>
                  </a:extLst>
                </a:gridCol>
                <a:gridCol w="1693313">
                  <a:extLst>
                    <a:ext uri="{9D8B030D-6E8A-4147-A177-3AD203B41FA5}">
                      <a16:colId xmlns:a16="http://schemas.microsoft.com/office/drawing/2014/main" val="2468891395"/>
                    </a:ext>
                  </a:extLst>
                </a:gridCol>
                <a:gridCol w="1959405">
                  <a:extLst>
                    <a:ext uri="{9D8B030D-6E8A-4147-A177-3AD203B41FA5}">
                      <a16:colId xmlns:a16="http://schemas.microsoft.com/office/drawing/2014/main" val="2067171165"/>
                    </a:ext>
                  </a:extLst>
                </a:gridCol>
                <a:gridCol w="1959405">
                  <a:extLst>
                    <a:ext uri="{9D8B030D-6E8A-4147-A177-3AD203B41FA5}">
                      <a16:colId xmlns:a16="http://schemas.microsoft.com/office/drawing/2014/main" val="2110242075"/>
                    </a:ext>
                  </a:extLst>
                </a:gridCol>
              </a:tblGrid>
              <a:tr h="247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 BUDGET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 ACTUALS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 BALANCE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9297470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Available Bond Funds as of 07/01/2017: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11,830,000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11,830,000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-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87512032"/>
                  </a:ext>
                </a:extLst>
              </a:tr>
              <a:tr h="24726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1207067"/>
                  </a:ext>
                </a:extLst>
              </a:tr>
              <a:tr h="247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Expenditures: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0911941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Quickstart</a:t>
                      </a:r>
                      <a:r>
                        <a:rPr lang="en-US" sz="1600" u="none" strike="noStrike" dirty="0">
                          <a:effectLst/>
                        </a:rPr>
                        <a:t>-LP Seal and Coat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11,750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11,750.00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-  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56300126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Quickstart-CP Wall Project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15,803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15,803.00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-  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11830289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Quickstart-JM Re-roofing Building 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192,936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180,994.96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11,941.04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93294126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Legal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14,000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6,460.50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7,539.50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77198590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RGM Contract (Construction Management Firm)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188,600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-  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188,600.00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59228980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CSDA Contract (Architect Contract)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75,000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37,506.45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37,493.55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9823419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Williams &amp; Associates-Facilities Financial Consultant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27,880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-  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27,880.00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6161628"/>
                  </a:ext>
                </a:extLst>
              </a:tr>
              <a:tr h="24726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8789631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 Expenditures: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525,969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252,514.91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273,454.09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3909080"/>
                  </a:ext>
                </a:extLst>
              </a:tr>
              <a:tr h="24726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2852456"/>
                  </a:ext>
                </a:extLst>
              </a:tr>
              <a:tr h="457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 Available Budget: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$  11,304,031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6239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2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116636"/>
            <a:ext cx="1126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Consultant Selection Process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67193" y="952848"/>
            <a:ext cx="1126889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Developed </a:t>
            </a:r>
            <a:r>
              <a:rPr lang="en-US" sz="2800" dirty="0"/>
              <a:t>Response for Proposal (RFP</a:t>
            </a:r>
            <a:r>
              <a:rPr lang="en-US" sz="2800" dirty="0" smtClean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Content examples</a:t>
            </a:r>
            <a:r>
              <a:rPr lang="en-US" sz="2000" dirty="0"/>
              <a:t>: project description, expectations, estimated budget, timelines, scope of service, pre-construction, construction, close-out, proposal requirements, firm history, employee experience and evaluation </a:t>
            </a:r>
            <a:r>
              <a:rPr lang="en-US" sz="2000" dirty="0" smtClean="0"/>
              <a:t>criteria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RFPs Published 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Local newspaper, MSD website, response to request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Interview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Superintendent, Director Maintenance and Facilities, Chief Business Officer, former MSD CBO, Board member, Representative from Construction firm</a:t>
            </a: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Evaluation per RFP Criteria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Panels developed interview questions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Evaluations </a:t>
            </a:r>
            <a:r>
              <a:rPr lang="en-US" sz="2000" dirty="0"/>
              <a:t>– rating system 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Reference </a:t>
            </a:r>
            <a:r>
              <a:rPr lang="en-US" sz="2800" dirty="0"/>
              <a:t>Checks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Recommendation to the Governing Board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689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161" y="752793"/>
            <a:ext cx="11268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hlinkClick r:id="rId3"/>
              </a:rPr>
              <a:t>HERE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475037" y="952848"/>
            <a:ext cx="43490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Review</a:t>
            </a:r>
          </a:p>
          <a:p>
            <a:pPr algn="ctr"/>
            <a:r>
              <a:rPr lang="en-US" sz="4000" dirty="0" smtClean="0"/>
              <a:t>MSD </a:t>
            </a:r>
          </a:p>
          <a:p>
            <a:pPr algn="ctr"/>
            <a:r>
              <a:rPr lang="en-US" sz="4000" dirty="0" smtClean="0"/>
              <a:t>Web Site</a:t>
            </a:r>
          </a:p>
          <a:p>
            <a:pPr algn="ctr"/>
            <a:endParaRPr lang="en-US" sz="4000" dirty="0"/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sz="4000" dirty="0" smtClean="0"/>
          </a:p>
          <a:p>
            <a:pPr algn="ctr"/>
            <a:r>
              <a:rPr lang="en-US" sz="2000" dirty="0" smtClean="0"/>
              <a:t>From homepage, select Facilities, then Citizens’ Bond Oversight Committee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68528" cy="7096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3407"/>
            <a:ext cx="6968528" cy="769441"/>
          </a:xfrm>
          <a:prstGeom prst="rect">
            <a:avLst/>
          </a:prstGeom>
          <a:solidFill>
            <a:srgbClr val="64B4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hlinkClick r:id="rId3"/>
              </a:rPr>
              <a:t>www.moraga.k12.ca.us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006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244449"/>
            <a:ext cx="1126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Recent Construction Activity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952335"/>
            <a:ext cx="112688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Camino </a:t>
            </a:r>
            <a:r>
              <a:rPr lang="en-US" sz="2800" dirty="0" smtClean="0"/>
              <a:t>Pablo School Retaining </a:t>
            </a:r>
            <a:r>
              <a:rPr lang="en-US" sz="2800" dirty="0" smtClean="0"/>
              <a:t>Wall, </a:t>
            </a:r>
            <a:r>
              <a:rPr lang="en-US" sz="2800" dirty="0" smtClean="0"/>
              <a:t>East </a:t>
            </a:r>
            <a:r>
              <a:rPr lang="en-US" sz="2800" dirty="0" smtClean="0"/>
              <a:t>Playground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lvl="1">
              <a:lnSpc>
                <a:spcPct val="150000"/>
              </a:lnSpc>
            </a:pPr>
            <a:endParaRPr lang="en-US" sz="2800" dirty="0" smtClean="0"/>
          </a:p>
          <a:p>
            <a:pPr lvl="1">
              <a:lnSpc>
                <a:spcPct val="150000"/>
              </a:lnSpc>
            </a:pPr>
            <a:endParaRPr lang="en-US" sz="2800" dirty="0" smtClean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Los Perales School Plaza de Amigo Playground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45" y="1726333"/>
            <a:ext cx="2273255" cy="2063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56" y="1771425"/>
            <a:ext cx="2401233" cy="206321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454061" y="2672678"/>
            <a:ext cx="872358" cy="3258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45" y="4866288"/>
            <a:ext cx="2273255" cy="1704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39" y="4866287"/>
            <a:ext cx="2894082" cy="162602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454061" y="5375674"/>
            <a:ext cx="872358" cy="3258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227094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CBOC Inspection Team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7696" y="1576880"/>
            <a:ext cx="5208752" cy="3906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444" y="1578632"/>
            <a:ext cx="5222765" cy="3917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6698" y="1584763"/>
            <a:ext cx="5215759" cy="3911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" y="6134538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Aaron, Lynette, Scott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19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330926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Recent Activity – JMIS </a:t>
            </a:r>
            <a:r>
              <a:rPr lang="en-US" sz="3600" dirty="0" err="1" smtClean="0"/>
              <a:t>Bldg</a:t>
            </a:r>
            <a:r>
              <a:rPr lang="en-US" sz="3600" dirty="0" smtClean="0"/>
              <a:t> G Roof Replacement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" y="1601694"/>
            <a:ext cx="5948855" cy="4461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19" y="1581875"/>
            <a:ext cx="5975281" cy="4481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20" y="6148552"/>
            <a:ext cx="118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Before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330926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Recent Activity – JMIS </a:t>
            </a:r>
            <a:r>
              <a:rPr lang="en-US" sz="3600" dirty="0" err="1" smtClean="0"/>
              <a:t>Bldg</a:t>
            </a:r>
            <a:r>
              <a:rPr lang="en-US" sz="3600" dirty="0" smtClean="0"/>
              <a:t> G Roof Replacement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620" y="6148552"/>
            <a:ext cx="118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 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" y="1346587"/>
            <a:ext cx="5910182" cy="4432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69" y="1342725"/>
            <a:ext cx="5915331" cy="44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330926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Recent Activity – JMIS </a:t>
            </a:r>
            <a:r>
              <a:rPr lang="en-US" sz="3600" dirty="0" err="1" smtClean="0"/>
              <a:t>Bldg</a:t>
            </a:r>
            <a:r>
              <a:rPr lang="en-US" sz="3600" dirty="0" smtClean="0"/>
              <a:t> G Roof Replacement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620" y="6148552"/>
            <a:ext cx="118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 Construction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5" y="1171801"/>
            <a:ext cx="6042211" cy="4531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9788" y="1171800"/>
            <a:ext cx="6042212" cy="45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330926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Recent Activity – JMIS </a:t>
            </a:r>
            <a:r>
              <a:rPr lang="en-US" sz="3600" dirty="0" err="1" smtClean="0"/>
              <a:t>Bldg</a:t>
            </a:r>
            <a:r>
              <a:rPr lang="en-US" sz="3600" dirty="0" smtClean="0"/>
              <a:t> G Roof Replacement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620" y="6148552"/>
            <a:ext cx="118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 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338"/>
            <a:ext cx="5915331" cy="4436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4" y="1193338"/>
            <a:ext cx="5899546" cy="44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330926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Recent Activity – JMIS </a:t>
            </a:r>
            <a:r>
              <a:rPr lang="en-US" sz="3600" dirty="0" err="1" smtClean="0"/>
              <a:t>Bldg</a:t>
            </a:r>
            <a:r>
              <a:rPr lang="en-US" sz="3600" dirty="0" smtClean="0"/>
              <a:t> G Roof Replacement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620" y="6148552"/>
            <a:ext cx="118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 Construction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027"/>
            <a:ext cx="6007038" cy="450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2" y="1259026"/>
            <a:ext cx="6007038" cy="45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35" y="133702"/>
            <a:ext cx="1126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Committees - Update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952335"/>
            <a:ext cx="112688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Steering Committee</a:t>
            </a:r>
          </a:p>
          <a:p>
            <a:pPr marL="1371600" lvl="5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Architects</a:t>
            </a:r>
            <a:r>
              <a:rPr lang="en-US" sz="2800" dirty="0" smtClean="0"/>
              <a:t>, Construction Firm Superintendent, MSD Board members, MSD Superintendent, Principals (elementary and middle schools), Director of Maintenance and Grounds, Chief Business Official</a:t>
            </a:r>
          </a:p>
          <a:p>
            <a:pPr marL="1371600" lvl="5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Two November meetings</a:t>
            </a:r>
          </a:p>
          <a:p>
            <a:pPr marL="914400" lvl="5"/>
            <a:endParaRPr lang="en-US" sz="2800" dirty="0" smtClean="0"/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Construction meetings (every 2-3 weeks) continue</a:t>
            </a:r>
          </a:p>
          <a:p>
            <a:pPr marL="13716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Architects, Construction Firm Superintendent</a:t>
            </a:r>
            <a:r>
              <a:rPr lang="en-US" sz="2800" dirty="0" smtClean="0"/>
              <a:t>, MSD </a:t>
            </a:r>
            <a:r>
              <a:rPr lang="en-US" sz="2800" dirty="0"/>
              <a:t>Superintendent, </a:t>
            </a:r>
            <a:r>
              <a:rPr lang="en-US" sz="2800" dirty="0" smtClean="0"/>
              <a:t>Director </a:t>
            </a:r>
            <a:r>
              <a:rPr lang="en-US" sz="2800" dirty="0"/>
              <a:t>of Maintenance and Grounds, Chief Business Official</a:t>
            </a:r>
          </a:p>
          <a:p>
            <a:pPr marL="1371600" lvl="5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26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273</TotalTime>
  <Words>831</Words>
  <Application>Microsoft Office PowerPoint</Application>
  <PresentationFormat>Widescreen</PresentationFormat>
  <Paragraphs>239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Slice</vt:lpstr>
      <vt:lpstr>Moraga School District Citizen Bond Oversight Committee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Moraga School District Citizen Bond Oversight Committee</dc:title>
  <dc:creator>Bruce Burns</dc:creator>
  <cp:lastModifiedBy>Bruce Burns</cp:lastModifiedBy>
  <cp:revision>27</cp:revision>
  <cp:lastPrinted>2017-09-28T01:30:32Z</cp:lastPrinted>
  <dcterms:created xsi:type="dcterms:W3CDTF">2017-09-27T23:19:41Z</dcterms:created>
  <dcterms:modified xsi:type="dcterms:W3CDTF">2017-12-14T01:48:40Z</dcterms:modified>
</cp:coreProperties>
</file>